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b6b44267-755c-4a85-b511-bb8638069ce2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59429" y="1138012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7977525" y="2104079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6" name="Google Shape;246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06293" y="2660650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2" name="Google Shape;252;p22"/>
          <p:cNvSpPr txBox="1"/>
          <p:nvPr/>
        </p:nvSpPr>
        <p:spPr>
          <a:xfrm>
            <a:off x="1827662" y="1109358"/>
            <a:ext cx="15733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riječ knjiga i njene oblike ponovi sibilarizaciju.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1836846" y="2727672"/>
            <a:ext cx="21159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i provjeri svoje znanje. Objasni pogrešku u razgovoru komentatora.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1836846" y="4093946"/>
            <a:ext cx="20036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križaljku i napiši kratku priču u kojoj će biti pet riječi s provedenom sibilarizacijom.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5217889" y="1178985"/>
            <a:ext cx="15166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uz igru parova sibilarizaciju.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5217889" y="2643636"/>
            <a:ext cx="16134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947417" y="1916238"/>
            <a:ext cx="36295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Sibilarizacija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19476" y="1235576"/>
            <a:ext cx="4746783" cy="470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528778" y="1487127"/>
            <a:ext cx="1624735" cy="246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445899" y="1643833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988"/>
          <a:stretch/>
        </p:blipFill>
        <p:spPr>
          <a:xfrm rot="-176625">
            <a:off x="1219281" y="390434"/>
            <a:ext cx="4347029" cy="59008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861131" y="2356059"/>
            <a:ext cx="340261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glasovna promjena? Navedi promjene glasova u riječima koje si dosad naučio/naučila. U kojim se padežima provode glasovne promjene?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404112" y="1781940"/>
            <a:ext cx="1124666" cy="2396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t="2128"/>
          <a:stretch/>
        </p:blipFill>
        <p:spPr>
          <a:xfrm>
            <a:off x="339008" y="2030505"/>
            <a:ext cx="7258580" cy="295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97215" y="1053415"/>
            <a:ext cx="4369196" cy="459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616658" y="989913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8378653" y="1738116"/>
            <a:ext cx="30432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glasove u riječima. Prepiši ih, zaokruži i zaključi koji su se glasovi promijenili. Objasni svojim riječima što je glasovna promjena.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570110" y="1515163"/>
            <a:ext cx="1793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</a:t>
            </a:r>
            <a:r>
              <a:rPr lang="hr-HR" sz="24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400" b="1">
              <a:solidFill>
                <a:srgbClr val="7CAD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144807" y="1156075"/>
            <a:ext cx="1793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juna</a:t>
            </a:r>
            <a:r>
              <a:rPr lang="hr-HR" sz="24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400" b="1">
              <a:solidFill>
                <a:srgbClr val="7CAD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144806" y="1507284"/>
            <a:ext cx="1793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</a:t>
            </a:r>
            <a:r>
              <a:rPr lang="hr-HR" sz="24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727328" y="779049"/>
            <a:ext cx="17936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b="1">
              <a:solidFill>
                <a:srgbClr val="7CAD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727327" y="1132990"/>
            <a:ext cx="17936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juna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b="1">
              <a:solidFill>
                <a:srgbClr val="7CAD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86" y="4387794"/>
            <a:ext cx="5612513" cy="201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6362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6" name="Google Shape;136;p17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774084" y="1601133"/>
            <a:ext cx="4172085" cy="428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265585" y="487989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8083541" y="479787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8998627" y="132321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052099" y="378805"/>
            <a:ext cx="80509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su se glasovi promijenili? Što je sibilarizacija?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141788" y="1446704"/>
            <a:ext cx="836241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Budi moj juna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	 Junaci se na mu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poznaju.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Imam za tebe jedan prijedlo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 su zahtjevni.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guja želi nauditi baki.    Može li se vjerovati sna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3453048" y="2079992"/>
            <a:ext cx="192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ispred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641032" y="3178780"/>
            <a:ext cx="1926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ispred</a:t>
            </a:r>
            <a:r>
              <a:rPr lang="hr-HR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</a:t>
            </a:r>
            <a:endParaRPr sz="2400" b="1" dirty="0">
              <a:solidFill>
                <a:srgbClr val="00B0F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290293" y="4185154"/>
            <a:ext cx="1901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ispred </a:t>
            </a:r>
            <a:r>
              <a:rPr lang="hr-HR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8541084" y="2480102"/>
            <a:ext cx="305147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Glasovna promjena u kojoj se  u nekim oblicima riječi suglasnici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k, g, 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 nastavka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mijenjaju u suglasnike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c, z, 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932978" y="2110215"/>
            <a:ext cx="2113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SIBILARIZACIJA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333016" y="121397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9447608" y="104671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599162" y="541776"/>
            <a:ext cx="6863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kada se provodi sibilarizacija. Učeći padeže naučio/naučila si glasovna promjene.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9100962" y="2353000"/>
            <a:ext cx="21916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KADA SE PROVODI SIBILARIZACIJA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870458" y="1532612"/>
            <a:ext cx="6729025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maj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maj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knji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knji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 dativu i lokativu jednine imenica ženskog roda 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869273" y="2775708"/>
            <a:ext cx="7321635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prijedlo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prijedlo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ora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 nominativu i   vokativu množine imenica muškog roda </a:t>
            </a:r>
            <a:endParaRPr sz="2400" dirty="0"/>
          </a:p>
        </p:txBody>
      </p:sp>
      <p:sp>
        <p:nvSpPr>
          <p:cNvPr id="164" name="Google Shape;164;p18"/>
          <p:cNvSpPr/>
          <p:nvPr/>
        </p:nvSpPr>
        <p:spPr>
          <a:xfrm>
            <a:off x="870458" y="3863553"/>
            <a:ext cx="8124912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hr-H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juna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 dativu, lokativu i instrumentalu množine imenica muškog roda </a:t>
            </a:r>
            <a:endParaRPr sz="2400" dirty="0"/>
          </a:p>
        </p:txBody>
      </p:sp>
      <p:sp>
        <p:nvSpPr>
          <p:cNvPr id="165" name="Google Shape;165;p18"/>
          <p:cNvSpPr/>
          <p:nvPr/>
        </p:nvSpPr>
        <p:spPr>
          <a:xfrm>
            <a:off x="3435701" y="5042490"/>
            <a:ext cx="476965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</a:t>
            </a:r>
            <a:r>
              <a:rPr lang="hr-H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</a:t>
            </a:r>
            <a:r>
              <a:rPr lang="hr-HR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u="sng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 imperativu </a:t>
            </a:r>
            <a:endParaRPr sz="2400" dirty="0"/>
          </a:p>
        </p:txBody>
      </p:sp>
      <p:pic>
        <p:nvPicPr>
          <p:cNvPr id="166" name="Google Shape;166;p18" descr="Blue arrow icon on white background flat style Vecto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246265" y="1733913"/>
            <a:ext cx="904235" cy="76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descr="Blue arrow icon on white background flat style Vecto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119660" y="2901291"/>
            <a:ext cx="904235" cy="76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Blue arrow icon on white background flat style Vecto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66102" y="3957948"/>
            <a:ext cx="904235" cy="76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Blue arrow icon on white background flat style Vecto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2692689" y="5175302"/>
            <a:ext cx="904235" cy="76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  <p:bldP spid="164" grpId="0"/>
      <p:bldP spid="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6" name="Google Shape;176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18474" y="1470934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867061" y="4495075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8366736" y="3079570"/>
            <a:ext cx="25578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KADA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PROVODI SIBILARIZACIJA?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7743766" y="2244730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68160" y="851613"/>
            <a:ext cx="67038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Jesu li se glasovi k i g promijenili u c i z ispred nastavka i?</a:t>
            </a:r>
            <a:endParaRPr sz="240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2068762" y="458107"/>
            <a:ext cx="69863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Koje riječi su netočno uporabljene?</a:t>
            </a:r>
            <a:endParaRPr sz="240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180109" y="1780044"/>
            <a:ext cx="5417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Obećala sam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baci kupiti ulaznice.</a:t>
            </a:r>
            <a:endParaRPr sz="2400" dirty="0"/>
          </a:p>
        </p:txBody>
      </p:sp>
      <p:sp>
        <p:nvSpPr>
          <p:cNvPr id="185" name="Google Shape;185;p19"/>
          <p:cNvSpPr txBox="1"/>
          <p:nvPr/>
        </p:nvSpPr>
        <p:spPr>
          <a:xfrm>
            <a:off x="5227199" y="1769715"/>
            <a:ext cx="27668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seci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baci</a:t>
            </a:r>
            <a:endParaRPr sz="2400" dirty="0"/>
          </a:p>
        </p:txBody>
      </p:sp>
      <p:sp>
        <p:nvSpPr>
          <p:cNvPr id="186" name="Google Shape;186;p19"/>
          <p:cNvSpPr/>
          <p:nvPr/>
        </p:nvSpPr>
        <p:spPr>
          <a:xfrm>
            <a:off x="438377" y="2190483"/>
            <a:ext cx="285005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Dubrav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&gt; Dubrav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Splićan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&gt; Splićan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&gt;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&gt; ba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maz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&gt; maz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3977007" y="2029536"/>
            <a:ext cx="22295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 provodi se</a:t>
            </a:r>
            <a:endParaRPr sz="2400"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3630712" y="2429940"/>
            <a:ext cx="3348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osobna imena</a:t>
            </a:r>
            <a:endParaRPr sz="2400"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3628555" y="3159847"/>
            <a:ext cx="39434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stanovnici naseljenih mjesta</a:t>
            </a:r>
            <a:endParaRPr sz="2400" dirty="0"/>
          </a:p>
        </p:txBody>
      </p:sp>
      <p:sp>
        <p:nvSpPr>
          <p:cNvPr id="190" name="Google Shape;190;p19"/>
          <p:cNvSpPr txBox="1"/>
          <p:nvPr/>
        </p:nvSpPr>
        <p:spPr>
          <a:xfrm>
            <a:off x="3659733" y="4060080"/>
            <a:ext cx="3348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imenicama od milja</a:t>
            </a:r>
            <a:endParaRPr sz="2400"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3657819" y="5219145"/>
            <a:ext cx="48763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imenice sa završetkom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tka,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8" name="Google Shape;198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32637" y="1258150"/>
            <a:ext cx="4342176" cy="428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654603" y="4752513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7993197" y="1543049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8150642" y="2273636"/>
            <a:ext cx="22993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DVOJAKI OBLICI</a:t>
            </a:r>
            <a:endParaRPr sz="2400" dirty="0"/>
          </a:p>
        </p:txBody>
      </p:sp>
      <p:sp>
        <p:nvSpPr>
          <p:cNvPr id="204" name="Google Shape;204;p20"/>
          <p:cNvSpPr/>
          <p:nvPr/>
        </p:nvSpPr>
        <p:spPr>
          <a:xfrm>
            <a:off x="1747059" y="638334"/>
            <a:ext cx="66483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zaključuješ o provedbi sibilarizacije u ovim primjerima?</a:t>
            </a:r>
            <a:endParaRPr sz="2400" dirty="0"/>
          </a:p>
        </p:txBody>
      </p:sp>
      <p:sp>
        <p:nvSpPr>
          <p:cNvPr id="205" name="Google Shape;205;p20"/>
          <p:cNvSpPr/>
          <p:nvPr/>
        </p:nvSpPr>
        <p:spPr>
          <a:xfrm>
            <a:off x="491097" y="1899705"/>
            <a:ext cx="68598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pripovijet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  &gt;    pripovijet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i/pripovijet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              &gt;     bit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i/bit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20168" y="3489521"/>
            <a:ext cx="271905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/>
          <p:nvPr/>
        </p:nvSpPr>
        <p:spPr>
          <a:xfrm>
            <a:off x="7856104" y="2660398"/>
            <a:ext cx="30300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Neke imenice mogu imati dvojake oblike, odnosno sibilarizacija se u njima može provesti, a i ne mora.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02573" y="178764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8477838" y="1818310"/>
            <a:ext cx="246525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8650532" y="2644693"/>
            <a:ext cx="25414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netočne oblike i na crtu ih napiši prema pravilima glasovne promjene.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1121475" y="471709"/>
            <a:ext cx="6457729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 je uspio kolač 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lješnjakima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 ruci je držala papir 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kako ga je najbolje ispeći.  Rekla sam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volim i kolač 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orahima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smo pronašli u pripovijetki o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Osječanci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Nadam se da se fini kolači „neće osjetiti” na vazi.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</a:t>
            </a:r>
            <a:endParaRPr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</a:t>
            </a:r>
            <a:endParaRPr dirty="0"/>
          </a:p>
        </p:txBody>
      </p:sp>
      <p:cxnSp>
        <p:nvCxnSpPr>
          <p:cNvPr id="221" name="Google Shape;221;p21"/>
          <p:cNvCxnSpPr/>
          <p:nvPr/>
        </p:nvCxnSpPr>
        <p:spPr>
          <a:xfrm flipV="1">
            <a:off x="3705156" y="1191491"/>
            <a:ext cx="1434880" cy="4483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1"/>
          <p:cNvCxnSpPr/>
          <p:nvPr/>
        </p:nvCxnSpPr>
        <p:spPr>
          <a:xfrm flipV="1">
            <a:off x="2109413" y="1900826"/>
            <a:ext cx="1595743" cy="1793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21"/>
          <p:cNvCxnSpPr/>
          <p:nvPr/>
        </p:nvCxnSpPr>
        <p:spPr>
          <a:xfrm rot="10800000" flipH="1">
            <a:off x="2560347" y="2665562"/>
            <a:ext cx="444424" cy="725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21"/>
          <p:cNvCxnSpPr/>
          <p:nvPr/>
        </p:nvCxnSpPr>
        <p:spPr>
          <a:xfrm>
            <a:off x="3176753" y="2646960"/>
            <a:ext cx="724251" cy="9496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21"/>
          <p:cNvCxnSpPr/>
          <p:nvPr/>
        </p:nvCxnSpPr>
        <p:spPr>
          <a:xfrm>
            <a:off x="5973971" y="2649910"/>
            <a:ext cx="1216288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21"/>
          <p:cNvCxnSpPr/>
          <p:nvPr/>
        </p:nvCxnSpPr>
        <p:spPr>
          <a:xfrm flipV="1">
            <a:off x="5357453" y="3350319"/>
            <a:ext cx="1224662" cy="4483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21"/>
          <p:cNvSpPr txBox="1"/>
          <p:nvPr/>
        </p:nvSpPr>
        <p:spPr>
          <a:xfrm>
            <a:off x="1177390" y="4312058"/>
            <a:ext cx="18273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lješnjacima</a:t>
            </a:r>
            <a:endParaRPr sz="2400" dirty="0"/>
          </a:p>
        </p:txBody>
      </p:sp>
      <p:sp>
        <p:nvSpPr>
          <p:cNvPr id="228" name="Google Shape;228;p21"/>
          <p:cNvSpPr txBox="1"/>
          <p:nvPr/>
        </p:nvSpPr>
        <p:spPr>
          <a:xfrm>
            <a:off x="2796354" y="4340179"/>
            <a:ext cx="1930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prijedlozima</a:t>
            </a:r>
            <a:endParaRPr sz="2400"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4897388" y="4329379"/>
            <a:ext cx="1016293" cy="40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seki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1195847" y="5074759"/>
            <a:ext cx="1519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Branki</a:t>
            </a:r>
            <a:endParaRPr sz="2400" dirty="0"/>
          </a:p>
        </p:txBody>
      </p:sp>
      <p:sp>
        <p:nvSpPr>
          <p:cNvPr id="231" name="Google Shape;231;p21"/>
          <p:cNvSpPr txBox="1"/>
          <p:nvPr/>
        </p:nvSpPr>
        <p:spPr>
          <a:xfrm>
            <a:off x="2161922" y="5065651"/>
            <a:ext cx="1519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orasima</a:t>
            </a:r>
            <a:endParaRPr sz="2400" dirty="0"/>
          </a:p>
        </p:txBody>
      </p:sp>
      <p:sp>
        <p:nvSpPr>
          <p:cNvPr id="232" name="Google Shape;232;p21"/>
          <p:cNvSpPr txBox="1"/>
          <p:nvPr/>
        </p:nvSpPr>
        <p:spPr>
          <a:xfrm>
            <a:off x="3354052" y="5066893"/>
            <a:ext cx="1519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Osječanki</a:t>
            </a:r>
            <a:endParaRPr sz="2400" dirty="0"/>
          </a:p>
        </p:txBody>
      </p:sp>
      <p:cxnSp>
        <p:nvCxnSpPr>
          <p:cNvPr id="233" name="Google Shape;233;p21"/>
          <p:cNvCxnSpPr/>
          <p:nvPr/>
        </p:nvCxnSpPr>
        <p:spPr>
          <a:xfrm flipV="1">
            <a:off x="6700663" y="4149626"/>
            <a:ext cx="467273" cy="669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21"/>
          <p:cNvSpPr txBox="1"/>
          <p:nvPr/>
        </p:nvSpPr>
        <p:spPr>
          <a:xfrm>
            <a:off x="4937967" y="5084019"/>
            <a:ext cx="9389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vagi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466</Words>
  <Application>Microsoft Office PowerPoint</Application>
  <PresentationFormat>Široki zaslon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Noto Sans Symbols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2020-09-17T22:09:36Z</dcterms:modified>
</cp:coreProperties>
</file>